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341" r:id="rId4"/>
    <p:sldId id="342" r:id="rId5"/>
    <p:sldId id="299" r:id="rId6"/>
    <p:sldId id="346" r:id="rId7"/>
    <p:sldId id="343" r:id="rId8"/>
    <p:sldId id="345" r:id="rId9"/>
    <p:sldId id="347" r:id="rId10"/>
    <p:sldId id="349" r:id="rId11"/>
    <p:sldId id="348" r:id="rId12"/>
    <p:sldId id="350" r:id="rId13"/>
    <p:sldId id="344" r:id="rId14"/>
    <p:sldId id="352" r:id="rId15"/>
    <p:sldId id="351" r:id="rId16"/>
    <p:sldId id="353" r:id="rId17"/>
    <p:sldId id="354" r:id="rId18"/>
    <p:sldId id="355" r:id="rId19"/>
    <p:sldId id="356" r:id="rId20"/>
    <p:sldId id="357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7F7"/>
    <a:srgbClr val="A61E0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13"/>
    <p:restoredTop sz="94803"/>
  </p:normalViewPr>
  <p:slideViewPr>
    <p:cSldViewPr snapToGrid="0" snapToObjects="1">
      <p:cViewPr>
        <p:scale>
          <a:sx n="56" d="100"/>
          <a:sy n="56" d="100"/>
        </p:scale>
        <p:origin x="95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2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094A5-6CCA-2E48-A189-C20FAB45A75B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6C9-42A1-5345-9612-5CD5992D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20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684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69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46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23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20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485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8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61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21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29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589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96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7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36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3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58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"/>
          <p:cNvSpPr/>
          <p:nvPr/>
        </p:nvSpPr>
        <p:spPr>
          <a:xfrm>
            <a:off x="1" y="9388299"/>
            <a:ext cx="13004802" cy="38581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7"/>
          <p:cNvSpPr/>
          <p:nvPr/>
        </p:nvSpPr>
        <p:spPr>
          <a:xfrm>
            <a:off x="1" y="9010487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8"/>
          <p:cNvSpPr/>
          <p:nvPr/>
        </p:nvSpPr>
        <p:spPr>
          <a:xfrm>
            <a:off x="1" y="588388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9"/>
          <p:cNvSpPr txBox="1"/>
          <p:nvPr/>
        </p:nvSpPr>
        <p:spPr>
          <a:xfrm>
            <a:off x="165155" y="9031942"/>
            <a:ext cx="1260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James Brand</a:t>
            </a:r>
          </a:p>
        </p:txBody>
      </p:sp>
      <p:sp>
        <p:nvSpPr>
          <p:cNvPr id="16" name="Shape 10">
            <a:hlinkClick r:id="" action="ppaction://hlinkshowjump?jump=firstslide"/>
          </p:cNvPr>
          <p:cNvSpPr txBox="1"/>
          <p:nvPr/>
        </p:nvSpPr>
        <p:spPr>
          <a:xfrm>
            <a:off x="152465" y="9406797"/>
            <a:ext cx="147796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="1" dirty="0" err="1" smtClean="0">
                <a:latin typeface="Times" charset="0"/>
                <a:ea typeface="Times" charset="0"/>
                <a:cs typeface="Times" charset="0"/>
              </a:rPr>
              <a:t>SSoL</a:t>
            </a:r>
            <a:r>
              <a:rPr lang="en-GB" b="1" baseline="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0" lang="en-GB" sz="16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charset="0"/>
                <a:ea typeface="Times" charset="0"/>
                <a:cs typeface="Times" charset="0"/>
                <a:sym typeface="Times"/>
              </a:rPr>
              <a:t>Kroměříž</a:t>
            </a:r>
            <a:endParaRPr b="1" u="none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Shape 11"/>
          <p:cNvSpPr txBox="1"/>
          <p:nvPr/>
        </p:nvSpPr>
        <p:spPr>
          <a:xfrm>
            <a:off x="11414527" y="9028986"/>
            <a:ext cx="1191032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aseline="0" dirty="0" smtClean="0"/>
              <a:t>August 2018</a:t>
            </a:r>
            <a:endParaRPr dirty="0"/>
          </a:p>
        </p:txBody>
      </p:sp>
      <p:sp>
        <p:nvSpPr>
          <p:cNvPr id="18" name="Shape 13"/>
          <p:cNvSpPr/>
          <p:nvPr/>
        </p:nvSpPr>
        <p:spPr>
          <a:xfrm>
            <a:off x="1" y="974199"/>
            <a:ext cx="13004802" cy="1064152"/>
          </a:xfrm>
          <a:prstGeom prst="rect">
            <a:avLst/>
          </a:prstGeom>
          <a:solidFill>
            <a:srgbClr val="F5F7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13458" y="9423399"/>
            <a:ext cx="292101" cy="330201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14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ircle"/>
          <p:cNvSpPr/>
          <p:nvPr/>
        </p:nvSpPr>
        <p:spPr>
          <a:xfrm>
            <a:off x="1374631" y="37414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Circle"/>
          <p:cNvSpPr/>
          <p:nvPr/>
        </p:nvSpPr>
        <p:spPr>
          <a:xfrm>
            <a:off x="1561651" y="374146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Circle"/>
          <p:cNvSpPr/>
          <p:nvPr/>
        </p:nvSpPr>
        <p:spPr>
          <a:xfrm>
            <a:off x="1741940" y="372923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952500" y="1"/>
            <a:ext cx="5334000" cy="462280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4762501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0" algn="ctr">
              <a:spcBef>
                <a:spcPts val="0"/>
              </a:spcBef>
              <a:buSzTx/>
              <a:buNone/>
              <a:defRPr sz="3100"/>
            </a:lvl2pPr>
            <a:lvl3pPr marL="0" indent="0" algn="ctr">
              <a:spcBef>
                <a:spcPts val="0"/>
              </a:spcBef>
              <a:buSzTx/>
              <a:buNone/>
              <a:defRPr sz="3100"/>
            </a:lvl3pPr>
            <a:lvl4pPr marL="0" indent="0" algn="ctr">
              <a:spcBef>
                <a:spcPts val="0"/>
              </a:spcBef>
              <a:buSzTx/>
              <a:buNone/>
              <a:defRPr sz="3100"/>
            </a:lvl4pPr>
            <a:lvl5pPr marL="0" indent="0" algn="ctr">
              <a:spcBef>
                <a:spcPts val="0"/>
              </a:spcBef>
              <a:buSzTx/>
              <a:buNone/>
              <a:defRPr sz="3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52500" y="28954"/>
            <a:ext cx="11099801" cy="29900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871" indent="-342871">
              <a:spcBef>
                <a:spcPts val="3100"/>
              </a:spcBef>
              <a:defRPr sz="2700"/>
            </a:lvl1pPr>
            <a:lvl2pPr marL="685743" indent="-342871">
              <a:spcBef>
                <a:spcPts val="3100"/>
              </a:spcBef>
              <a:defRPr sz="2700"/>
            </a:lvl2pPr>
            <a:lvl3pPr marL="1028618" indent="-342871">
              <a:spcBef>
                <a:spcPts val="3100"/>
              </a:spcBef>
              <a:defRPr sz="2700"/>
            </a:lvl3pPr>
            <a:lvl4pPr marL="1371488" indent="-342871">
              <a:spcBef>
                <a:spcPts val="3100"/>
              </a:spcBef>
              <a:defRPr sz="2700"/>
            </a:lvl4pPr>
            <a:lvl5pPr marL="1714361" indent="-342871">
              <a:spcBef>
                <a:spcPts val="3100"/>
              </a:spcBef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2"/>
            <a:ext cx="11099801" cy="7213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464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8928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39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7855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319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678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248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5712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177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psychopy.org/installation.html" TargetMode="External"/><Relationship Id="rId4" Type="http://schemas.openxmlformats.org/officeDocument/2006/relationships/hyperlink" Target="https://github.com/jamesbrandscience/SSoL_2018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youtu.be/jJoAJyarvSc?t=10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youtu.be/jJoAJyarvSc?t=10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30179" y="2924175"/>
            <a:ext cx="12344444" cy="1656000"/>
          </a:xfrm>
          <a:prstGeom prst="roundRect">
            <a:avLst/>
          </a:prstGeom>
          <a:solidFill>
            <a:srgbClr val="F5F7F7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1" name="Shape 50"/>
          <p:cNvSpPr txBox="1"/>
          <p:nvPr/>
        </p:nvSpPr>
        <p:spPr>
          <a:xfrm>
            <a:off x="203200" y="3198177"/>
            <a:ext cx="12402358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R="5670" defTabSz="457200">
              <a:defRPr>
                <a:solidFill>
                  <a:srgbClr val="C00000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dirty="0" smtClean="0">
                <a:sym typeface="CMU Serif"/>
              </a:rPr>
              <a:t>Artificial language learning workshop:</a:t>
            </a:r>
            <a:br>
              <a:rPr lang="en-US" dirty="0" smtClean="0">
                <a:sym typeface="CMU Serif"/>
              </a:rPr>
            </a:br>
            <a:r>
              <a:rPr lang="en-US" dirty="0" smtClean="0">
                <a:sym typeface="CMU Serif"/>
              </a:rPr>
              <a:t>Lecture 1</a:t>
            </a:r>
            <a:endParaRPr lang="en-US" dirty="0">
              <a:sym typeface="CMU Serif"/>
            </a:endParaRPr>
          </a:p>
        </p:txBody>
      </p:sp>
      <p:sp>
        <p:nvSpPr>
          <p:cNvPr id="112" name="Shape 51"/>
          <p:cNvSpPr txBox="1"/>
          <p:nvPr/>
        </p:nvSpPr>
        <p:spPr>
          <a:xfrm>
            <a:off x="203200" y="4861873"/>
            <a:ext cx="1240235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r>
              <a:rPr dirty="0"/>
              <a:t>James Brand</a:t>
            </a:r>
          </a:p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endParaRPr dirty="0"/>
          </a:p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j.brand@lancaster.ac.uk</a:t>
            </a:r>
          </a:p>
        </p:txBody>
      </p:sp>
      <p:pic>
        <p:nvPicPr>
          <p:cNvPr id="11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8401" y="6915962"/>
            <a:ext cx="3048001" cy="188277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6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40266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use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651" y="1975609"/>
            <a:ext cx="10131502" cy="675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510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40266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use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0" name="Rectangle 19"/>
          <p:cNvSpPr/>
          <p:nvPr/>
        </p:nvSpPr>
        <p:spPr>
          <a:xfrm>
            <a:off x="1837375" y="3381144"/>
            <a:ext cx="93181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ALL is best used in conjunction with other empirical methods</a:t>
            </a: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pPr marL="571500" indent="-571500">
              <a:buFont typeface="Wingdings" charset="2"/>
              <a:buChar char="§"/>
            </a:pP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Corpus analyses</a:t>
            </a:r>
          </a:p>
          <a:p>
            <a:pPr marL="571500" indent="-571500">
              <a:buFont typeface="Wingdings" charset="2"/>
              <a:buChar char="§"/>
            </a:pP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Computational modelling</a:t>
            </a:r>
          </a:p>
          <a:p>
            <a:pPr marL="571500" indent="-571500">
              <a:buFont typeface="Wingdings" charset="2"/>
              <a:buChar char="§"/>
            </a:pP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Naturalistic 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recordings</a:t>
            </a:r>
          </a:p>
          <a:p>
            <a:pPr marL="571500" indent="-571500">
              <a:buFont typeface="Wingdings" charset="2"/>
              <a:buChar char="§"/>
            </a:pP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Neuropsychological measures</a:t>
            </a:r>
            <a:endParaRPr lang="en-US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marL="571500" indent="-571500">
              <a:buFont typeface="Wingdings" charset="2"/>
              <a:buChar char="§"/>
            </a:pP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Individual differences</a:t>
            </a:r>
          </a:p>
        </p:txBody>
      </p:sp>
    </p:spTree>
    <p:extLst>
      <p:ext uri="{BB962C8B-B14F-4D97-AF65-F5344CB8AC3E}">
        <p14:creationId xmlns:p14="http://schemas.microsoft.com/office/powerpoint/2010/main" val="6342431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0" name="Rectangle 19"/>
          <p:cNvSpPr/>
          <p:nvPr/>
        </p:nvSpPr>
        <p:spPr>
          <a:xfrm>
            <a:off x="1843317" y="4665727"/>
            <a:ext cx="9318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The various forms of ALL</a:t>
            </a:r>
            <a:r>
              <a:rPr lang="mr-IN" dirty="0" smtClean="0">
                <a:latin typeface="CMU Serif Roman" charset="0"/>
                <a:ea typeface="CMU Serif Roman" charset="0"/>
                <a:cs typeface="CMU Serif Roman" charset="0"/>
              </a:rPr>
              <a:t>…</a:t>
            </a:r>
            <a:endParaRPr lang="en-US" dirty="0" smtClean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2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540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96" y="2596918"/>
            <a:ext cx="5704292" cy="50942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Esper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(1925)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848" y="3122271"/>
            <a:ext cx="6548753" cy="41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8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Esper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(1925)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94" y="3211102"/>
            <a:ext cx="12651131" cy="397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Köhler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(1929)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0" y="2371387"/>
            <a:ext cx="4339657" cy="5960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94" y="3072428"/>
            <a:ext cx="7292039" cy="440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347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Reber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1967)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39" y="2737399"/>
            <a:ext cx="10837862" cy="574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96" y="2448893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061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Esper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1966)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710" y="2254800"/>
            <a:ext cx="86995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344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1092767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valid are artificial language learning experiments?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4977139" y="8490709"/>
            <a:ext cx="30386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Opitz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Friederici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2003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60" y="1975609"/>
            <a:ext cx="85344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242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1092767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valid are artificial language learning experiments?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4977139" y="8490709"/>
            <a:ext cx="30386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Ettlinger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2016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10" y="2532092"/>
            <a:ext cx="119507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032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157254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Outline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4511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will learn in </a:t>
            </a:r>
            <a:r>
              <a:rPr lang="en-GB" dirty="0" smtClean="0"/>
              <a:t>lectures 1 &amp; 2:</a:t>
            </a: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Artificial Language Learning (ALL) is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it is used in linguists research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it is used in linguistics research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The validity of the paradigm</a:t>
            </a:r>
            <a:endParaRPr lang="en-GB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10265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4" name="Rectangle 23"/>
          <p:cNvSpPr/>
          <p:nvPr/>
        </p:nvSpPr>
        <p:spPr>
          <a:xfrm>
            <a:off x="256279" y="2249929"/>
            <a:ext cx="1232032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Important for lectures 3 &amp; 4 (practical)</a:t>
            </a:r>
          </a:p>
          <a:p>
            <a:pPr algn="l"/>
            <a:endParaRPr lang="en-US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algn="l"/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PsychoPy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mr-IN" dirty="0" smtClean="0">
                <a:latin typeface="CMU Serif Roman" charset="0"/>
                <a:ea typeface="CMU Serif Roman" charset="0"/>
                <a:cs typeface="CMU Serif Roman" charset="0"/>
              </a:rPr>
              <a:t>–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 to program and run an ALL experiment</a:t>
            </a:r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pPr algn="l"/>
            <a:r>
              <a:rPr lang="en-US" dirty="0">
                <a:latin typeface="CMU Serif Roman" charset="0"/>
                <a:ea typeface="CMU Serif Roman" charset="0"/>
                <a:cs typeface="CMU Serif Roman" charset="0"/>
                <a:hlinkClick r:id="rId3"/>
              </a:rPr>
              <a:t>http://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  <a:hlinkClick r:id="rId3"/>
              </a:rPr>
              <a:t>psychopy.org/installation.html</a:t>
            </a:r>
            <a:endParaRPr lang="en-US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algn="l"/>
            <a:endParaRPr lang="en-US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algn="l"/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Repository </a:t>
            </a:r>
            <a:r>
              <a:rPr lang="mr-IN" dirty="0" smtClean="0">
                <a:latin typeface="CMU Serif Roman" charset="0"/>
                <a:ea typeface="CMU Serif Roman" charset="0"/>
                <a:cs typeface="CMU Serif Roman" charset="0"/>
              </a:rPr>
              <a:t>–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 to access lecture slides, experiment files, stimuli</a:t>
            </a:r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pPr algn="l"/>
            <a:r>
              <a:rPr lang="en-US" dirty="0">
                <a:latin typeface="CMU Serif Roman" charset="0"/>
                <a:ea typeface="CMU Serif Roman" charset="0"/>
                <a:cs typeface="CMU Serif Roman" charset="0"/>
                <a:hlinkClick r:id="rId4"/>
              </a:rPr>
              <a:t>https://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  <a:hlinkClick r:id="rId4"/>
              </a:rPr>
              <a:t>github.com/jamesbrandscience/SSoL_2018</a:t>
            </a:r>
            <a:endParaRPr lang="en-US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algn="l"/>
            <a:endParaRPr lang="en-US" dirty="0" smtClean="0"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0341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157254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Outline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453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will learn in </a:t>
            </a:r>
            <a:r>
              <a:rPr lang="en-GB" dirty="0" smtClean="0"/>
              <a:t>lectures 1 &amp; 2:</a:t>
            </a: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/>
              <a:t>Research that uses ALL to investigate grammar </a:t>
            </a:r>
            <a:r>
              <a:rPr lang="en-GB" dirty="0" smtClean="0"/>
              <a:t>learning</a:t>
            </a: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Research that uses ALL to investigate word learning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Research </a:t>
            </a:r>
            <a:r>
              <a:rPr lang="en-GB" dirty="0"/>
              <a:t>that uses ALL to investigate </a:t>
            </a:r>
            <a:r>
              <a:rPr lang="en-GB" dirty="0" smtClean="0"/>
              <a:t>reading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Research </a:t>
            </a:r>
            <a:r>
              <a:rPr lang="en-GB" dirty="0"/>
              <a:t>that uses ALL to investigate </a:t>
            </a:r>
            <a:r>
              <a:rPr lang="en-GB" dirty="0" smtClean="0"/>
              <a:t>language evolution</a:t>
            </a:r>
            <a:endParaRPr lang="en-GB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1631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157254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Outline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6111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will learn in lectures 3 </a:t>
            </a:r>
            <a:r>
              <a:rPr lang="en-GB" dirty="0"/>
              <a:t>&amp;</a:t>
            </a:r>
            <a:r>
              <a:rPr lang="en-GB" dirty="0" smtClean="0"/>
              <a:t> </a:t>
            </a:r>
            <a:r>
              <a:rPr lang="en-GB" dirty="0" smtClean="0"/>
              <a:t>4: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it is like </a:t>
            </a:r>
            <a:r>
              <a:rPr lang="en-GB" dirty="0"/>
              <a:t>to take part in an ALL </a:t>
            </a:r>
            <a:r>
              <a:rPr lang="en-GB" dirty="0" smtClean="0"/>
              <a:t>experiment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design ALL stimuli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program an ALL experiment in </a:t>
            </a:r>
            <a:r>
              <a:rPr lang="en-GB" dirty="0" err="1" smtClean="0"/>
              <a:t>PsychoPy</a:t>
            </a: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interpret the data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Ways to design your own ALL experiment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8548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837375" y="3381144"/>
            <a:ext cx="93181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Will I be learning about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Valyrian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,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Dothraki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, Klingon,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Droidspeak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 etc.?</a:t>
            </a:r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youtu.be/jJoAJyarvSc?t=10s</a:t>
            </a:r>
            <a:endParaRPr lang="en-US" dirty="0" smtClean="0"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0728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0" name="Rectangle 19"/>
          <p:cNvSpPr/>
          <p:nvPr/>
        </p:nvSpPr>
        <p:spPr>
          <a:xfrm>
            <a:off x="1837375" y="3381144"/>
            <a:ext cx="931817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Will I be learning about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Valyrian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,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Dothraki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, Klingon,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Droidspeak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 etc.?</a:t>
            </a:r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youtu.be/jJoAJyarvSc?t=10s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9845595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837375" y="3381144"/>
            <a:ext cx="93181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Will I be learning how to test predictions about the way language is learnt using carefully designed experiments?</a:t>
            </a: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YES</a:t>
            </a:r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9620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40266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use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526" y="1975609"/>
            <a:ext cx="6843751" cy="684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62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40266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use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" y="2359858"/>
            <a:ext cx="13004800" cy="60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281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9196</TotalTime>
  <Words>474</Words>
  <Application>Microsoft Macintosh PowerPoint</Application>
  <PresentationFormat>Custom</PresentationFormat>
  <Paragraphs>132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Calibri</vt:lpstr>
      <vt:lpstr>CMU Serif</vt:lpstr>
      <vt:lpstr>CMU Serif Roman</vt:lpstr>
      <vt:lpstr>Courier</vt:lpstr>
      <vt:lpstr>Helvetica</vt:lpstr>
      <vt:lpstr>Helvetica Light</vt:lpstr>
      <vt:lpstr>Helvetica Neue</vt:lpstr>
      <vt:lpstr>Times</vt:lpstr>
      <vt:lpstr>Wingdings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JB</cp:lastModifiedBy>
  <cp:revision>143</cp:revision>
  <cp:lastPrinted>2018-08-18T07:23:54Z</cp:lastPrinted>
  <dcterms:modified xsi:type="dcterms:W3CDTF">2018-08-18T07:26:57Z</dcterms:modified>
</cp:coreProperties>
</file>